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10375" cy="99425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E503E9-A037-4B12-BEEC-F2A8F9C7A9CE}" v="2" dt="2023-11-08T08:28:24.1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MASSON" userId="a7ff2aa5-bb90-494c-9cc4-71ee41f59091" providerId="ADAL" clId="{8BE503E9-A037-4B12-BEEC-F2A8F9C7A9CE}"/>
    <pc:docChg chg="undo custSel addSld delSld modSld modNotesMaster modHandout modShowInfo">
      <pc:chgData name="Nicolas MASSON" userId="a7ff2aa5-bb90-494c-9cc4-71ee41f59091" providerId="ADAL" clId="{8BE503E9-A037-4B12-BEEC-F2A8F9C7A9CE}" dt="2023-11-09T08:52:08.607" v="3879" actId="20577"/>
      <pc:docMkLst>
        <pc:docMk/>
      </pc:docMkLst>
      <pc:sldChg chg="modSp mod">
        <pc:chgData name="Nicolas MASSON" userId="a7ff2aa5-bb90-494c-9cc4-71ee41f59091" providerId="ADAL" clId="{8BE503E9-A037-4B12-BEEC-F2A8F9C7A9CE}" dt="2023-11-09T08:50:45.115" v="3852" actId="255"/>
        <pc:sldMkLst>
          <pc:docMk/>
          <pc:sldMk cId="770317907" sldId="256"/>
        </pc:sldMkLst>
        <pc:spChg chg="mod">
          <ac:chgData name="Nicolas MASSON" userId="a7ff2aa5-bb90-494c-9cc4-71ee41f59091" providerId="ADAL" clId="{8BE503E9-A037-4B12-BEEC-F2A8F9C7A9CE}" dt="2023-11-09T08:50:45.115" v="3852" actId="255"/>
          <ac:spMkLst>
            <pc:docMk/>
            <pc:sldMk cId="770317907" sldId="256"/>
            <ac:spMk id="3" creationId="{8C657EB4-0D69-2D37-04EF-05026D7AFC5E}"/>
          </ac:spMkLst>
        </pc:spChg>
      </pc:sldChg>
      <pc:sldChg chg="modSp mod">
        <pc:chgData name="Nicolas MASSON" userId="a7ff2aa5-bb90-494c-9cc4-71ee41f59091" providerId="ADAL" clId="{8BE503E9-A037-4B12-BEEC-F2A8F9C7A9CE}" dt="2023-11-09T08:51:07.682" v="3863" actId="20577"/>
        <pc:sldMkLst>
          <pc:docMk/>
          <pc:sldMk cId="2465752080" sldId="260"/>
        </pc:sldMkLst>
        <pc:spChg chg="mod">
          <ac:chgData name="Nicolas MASSON" userId="a7ff2aa5-bb90-494c-9cc4-71ee41f59091" providerId="ADAL" clId="{8BE503E9-A037-4B12-BEEC-F2A8F9C7A9CE}" dt="2023-11-09T08:51:07.682" v="3863" actId="20577"/>
          <ac:spMkLst>
            <pc:docMk/>
            <pc:sldMk cId="2465752080" sldId="260"/>
            <ac:spMk id="3" creationId="{CF95A06A-8C24-C470-5337-36177AF35D95}"/>
          </ac:spMkLst>
        </pc:spChg>
      </pc:sldChg>
      <pc:sldChg chg="delSp modSp mod">
        <pc:chgData name="Nicolas MASSON" userId="a7ff2aa5-bb90-494c-9cc4-71ee41f59091" providerId="ADAL" clId="{8BE503E9-A037-4B12-BEEC-F2A8F9C7A9CE}" dt="2023-11-09T08:52:08.607" v="3879" actId="20577"/>
        <pc:sldMkLst>
          <pc:docMk/>
          <pc:sldMk cId="3779945338" sldId="261"/>
        </pc:sldMkLst>
        <pc:spChg chg="del mod">
          <ac:chgData name="Nicolas MASSON" userId="a7ff2aa5-bb90-494c-9cc4-71ee41f59091" providerId="ADAL" clId="{8BE503E9-A037-4B12-BEEC-F2A8F9C7A9CE}" dt="2023-11-08T07:19:52.406" v="458" actId="478"/>
          <ac:spMkLst>
            <pc:docMk/>
            <pc:sldMk cId="3779945338" sldId="261"/>
            <ac:spMk id="2" creationId="{5B8D4AF1-8503-FB56-37D6-2C400BBF0ECC}"/>
          </ac:spMkLst>
        </pc:spChg>
        <pc:spChg chg="mod">
          <ac:chgData name="Nicolas MASSON" userId="a7ff2aa5-bb90-494c-9cc4-71ee41f59091" providerId="ADAL" clId="{8BE503E9-A037-4B12-BEEC-F2A8F9C7A9CE}" dt="2023-11-09T08:52:08.607" v="3879" actId="20577"/>
          <ac:spMkLst>
            <pc:docMk/>
            <pc:sldMk cId="3779945338" sldId="261"/>
            <ac:spMk id="3" creationId="{4660F25B-5517-C0D1-B468-E79DE49D1374}"/>
          </ac:spMkLst>
        </pc:spChg>
      </pc:sldChg>
      <pc:sldChg chg="delSp modSp new mod">
        <pc:chgData name="Nicolas MASSON" userId="a7ff2aa5-bb90-494c-9cc4-71ee41f59091" providerId="ADAL" clId="{8BE503E9-A037-4B12-BEEC-F2A8F9C7A9CE}" dt="2023-11-08T07:46:23.883" v="1577" actId="20577"/>
        <pc:sldMkLst>
          <pc:docMk/>
          <pc:sldMk cId="1027995725" sldId="262"/>
        </pc:sldMkLst>
        <pc:spChg chg="del mod">
          <ac:chgData name="Nicolas MASSON" userId="a7ff2aa5-bb90-494c-9cc4-71ee41f59091" providerId="ADAL" clId="{8BE503E9-A037-4B12-BEEC-F2A8F9C7A9CE}" dt="2023-11-08T07:41:25.400" v="715" actId="478"/>
          <ac:spMkLst>
            <pc:docMk/>
            <pc:sldMk cId="1027995725" sldId="262"/>
            <ac:spMk id="2" creationId="{697E49EA-EC1D-F789-5876-65979C404B14}"/>
          </ac:spMkLst>
        </pc:spChg>
        <pc:spChg chg="mod">
          <ac:chgData name="Nicolas MASSON" userId="a7ff2aa5-bb90-494c-9cc4-71ee41f59091" providerId="ADAL" clId="{8BE503E9-A037-4B12-BEEC-F2A8F9C7A9CE}" dt="2023-11-08T07:46:23.883" v="1577" actId="20577"/>
          <ac:spMkLst>
            <pc:docMk/>
            <pc:sldMk cId="1027995725" sldId="262"/>
            <ac:spMk id="3" creationId="{B9FA060C-2CA4-077F-DC26-2D0AB6194D82}"/>
          </ac:spMkLst>
        </pc:spChg>
      </pc:sldChg>
      <pc:sldChg chg="new del">
        <pc:chgData name="Nicolas MASSON" userId="a7ff2aa5-bb90-494c-9cc4-71ee41f59091" providerId="ADAL" clId="{8BE503E9-A037-4B12-BEEC-F2A8F9C7A9CE}" dt="2023-11-08T07:41:17.380" v="711" actId="680"/>
        <pc:sldMkLst>
          <pc:docMk/>
          <pc:sldMk cId="1808904891" sldId="262"/>
        </pc:sldMkLst>
      </pc:sldChg>
      <pc:sldChg chg="modSp new mod">
        <pc:chgData name="Nicolas MASSON" userId="a7ff2aa5-bb90-494c-9cc4-71ee41f59091" providerId="ADAL" clId="{8BE503E9-A037-4B12-BEEC-F2A8F9C7A9CE}" dt="2023-11-08T08:10:16.651" v="2761" actId="20577"/>
        <pc:sldMkLst>
          <pc:docMk/>
          <pc:sldMk cId="647103579" sldId="263"/>
        </pc:sldMkLst>
        <pc:spChg chg="mod">
          <ac:chgData name="Nicolas MASSON" userId="a7ff2aa5-bb90-494c-9cc4-71ee41f59091" providerId="ADAL" clId="{8BE503E9-A037-4B12-BEEC-F2A8F9C7A9CE}" dt="2023-11-08T07:47:01.229" v="1610" actId="113"/>
          <ac:spMkLst>
            <pc:docMk/>
            <pc:sldMk cId="647103579" sldId="263"/>
            <ac:spMk id="2" creationId="{E0F1BD58-95B9-F736-FD67-4B1AF8374A46}"/>
          </ac:spMkLst>
        </pc:spChg>
        <pc:spChg chg="mod">
          <ac:chgData name="Nicolas MASSON" userId="a7ff2aa5-bb90-494c-9cc4-71ee41f59091" providerId="ADAL" clId="{8BE503E9-A037-4B12-BEEC-F2A8F9C7A9CE}" dt="2023-11-08T08:10:16.651" v="2761" actId="20577"/>
          <ac:spMkLst>
            <pc:docMk/>
            <pc:sldMk cId="647103579" sldId="263"/>
            <ac:spMk id="3" creationId="{FA04EBF4-804B-55F5-AF67-32AB4EB828FC}"/>
          </ac:spMkLst>
        </pc:spChg>
      </pc:sldChg>
      <pc:sldChg chg="delSp modSp new mod">
        <pc:chgData name="Nicolas MASSON" userId="a7ff2aa5-bb90-494c-9cc4-71ee41f59091" providerId="ADAL" clId="{8BE503E9-A037-4B12-BEEC-F2A8F9C7A9CE}" dt="2023-11-08T08:24:33.112" v="2969" actId="20577"/>
        <pc:sldMkLst>
          <pc:docMk/>
          <pc:sldMk cId="2187175589" sldId="264"/>
        </pc:sldMkLst>
        <pc:spChg chg="del mod">
          <ac:chgData name="Nicolas MASSON" userId="a7ff2aa5-bb90-494c-9cc4-71ee41f59091" providerId="ADAL" clId="{8BE503E9-A037-4B12-BEEC-F2A8F9C7A9CE}" dt="2023-11-08T08:10:31.274" v="2765" actId="478"/>
          <ac:spMkLst>
            <pc:docMk/>
            <pc:sldMk cId="2187175589" sldId="264"/>
            <ac:spMk id="2" creationId="{E7BAFD64-9FD9-A08B-8987-1F9AA2E84B66}"/>
          </ac:spMkLst>
        </pc:spChg>
        <pc:spChg chg="mod">
          <ac:chgData name="Nicolas MASSON" userId="a7ff2aa5-bb90-494c-9cc4-71ee41f59091" providerId="ADAL" clId="{8BE503E9-A037-4B12-BEEC-F2A8F9C7A9CE}" dt="2023-11-08T08:24:33.112" v="2969" actId="20577"/>
          <ac:spMkLst>
            <pc:docMk/>
            <pc:sldMk cId="2187175589" sldId="264"/>
            <ac:spMk id="3" creationId="{9C6D96BF-8969-D235-A447-ECC253DB303A}"/>
          </ac:spMkLst>
        </pc:spChg>
      </pc:sldChg>
      <pc:sldChg chg="modSp new mod">
        <pc:chgData name="Nicolas MASSON" userId="a7ff2aa5-bb90-494c-9cc4-71ee41f59091" providerId="ADAL" clId="{8BE503E9-A037-4B12-BEEC-F2A8F9C7A9CE}" dt="2023-11-08T08:28:14.528" v="3826" actId="20577"/>
        <pc:sldMkLst>
          <pc:docMk/>
          <pc:sldMk cId="2373624442" sldId="265"/>
        </pc:sldMkLst>
        <pc:spChg chg="mod">
          <ac:chgData name="Nicolas MASSON" userId="a7ff2aa5-bb90-494c-9cc4-71ee41f59091" providerId="ADAL" clId="{8BE503E9-A037-4B12-BEEC-F2A8F9C7A9CE}" dt="2023-11-08T08:25:10.075" v="3007" actId="113"/>
          <ac:spMkLst>
            <pc:docMk/>
            <pc:sldMk cId="2373624442" sldId="265"/>
            <ac:spMk id="2" creationId="{4CC2D24F-56ED-F1CA-9F3B-E8556CB8CC8D}"/>
          </ac:spMkLst>
        </pc:spChg>
        <pc:spChg chg="mod">
          <ac:chgData name="Nicolas MASSON" userId="a7ff2aa5-bb90-494c-9cc4-71ee41f59091" providerId="ADAL" clId="{8BE503E9-A037-4B12-BEEC-F2A8F9C7A9CE}" dt="2023-11-08T08:28:14.528" v="3826" actId="20577"/>
          <ac:spMkLst>
            <pc:docMk/>
            <pc:sldMk cId="2373624442" sldId="265"/>
            <ac:spMk id="3" creationId="{236FF02A-E0D3-7CF0-10E3-87605F6452D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E4A5E6B-1101-885A-B085-85C0B7ABF1E0}"/>
              </a:ext>
            </a:extLst>
          </p:cNvPr>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B954D545-3B4E-6309-1A6C-21BF2F8FCEC8}"/>
              </a:ext>
            </a:extLst>
          </p:cNvPr>
          <p:cNvSpPr>
            <a:spLocks noGrp="1"/>
          </p:cNvSpPr>
          <p:nvPr>
            <p:ph type="dt" sz="quarter" idx="1"/>
          </p:nvPr>
        </p:nvSpPr>
        <p:spPr>
          <a:xfrm>
            <a:off x="3857636" y="0"/>
            <a:ext cx="2951163" cy="498852"/>
          </a:xfrm>
          <a:prstGeom prst="rect">
            <a:avLst/>
          </a:prstGeom>
        </p:spPr>
        <p:txBody>
          <a:bodyPr vert="horz" lIns="91440" tIns="45720" rIns="91440" bIns="45720" rtlCol="0"/>
          <a:lstStyle>
            <a:lvl1pPr algn="r">
              <a:defRPr sz="1200"/>
            </a:lvl1pPr>
          </a:lstStyle>
          <a:p>
            <a:fld id="{CD265249-B1B6-4A94-9687-FBC86CA9D2BA}" type="datetimeFigureOut">
              <a:rPr lang="fr-FR" smtClean="0"/>
              <a:t>09/11/2023</a:t>
            </a:fld>
            <a:endParaRPr lang="fr-FR"/>
          </a:p>
        </p:txBody>
      </p:sp>
      <p:sp>
        <p:nvSpPr>
          <p:cNvPr id="4" name="Espace réservé du pied de page 3">
            <a:extLst>
              <a:ext uri="{FF2B5EF4-FFF2-40B4-BE49-F238E27FC236}">
                <a16:creationId xmlns:a16="http://schemas.microsoft.com/office/drawing/2014/main" id="{EED5CEF8-6495-FBB1-344C-2EEEB53DC784}"/>
              </a:ext>
            </a:extLst>
          </p:cNvPr>
          <p:cNvSpPr>
            <a:spLocks noGrp="1"/>
          </p:cNvSpPr>
          <p:nvPr>
            <p:ph type="ftr" sz="quarter" idx="2"/>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6810A78E-9214-82C9-949A-1172311110A4}"/>
              </a:ext>
            </a:extLst>
          </p:cNvPr>
          <p:cNvSpPr>
            <a:spLocks noGrp="1"/>
          </p:cNvSpPr>
          <p:nvPr>
            <p:ph type="sldNum" sz="quarter" idx="3"/>
          </p:nvPr>
        </p:nvSpPr>
        <p:spPr>
          <a:xfrm>
            <a:off x="3857636" y="9443662"/>
            <a:ext cx="2951163" cy="498851"/>
          </a:xfrm>
          <a:prstGeom prst="rect">
            <a:avLst/>
          </a:prstGeom>
        </p:spPr>
        <p:txBody>
          <a:bodyPr vert="horz" lIns="91440" tIns="45720" rIns="91440" bIns="45720" rtlCol="0" anchor="b"/>
          <a:lstStyle>
            <a:lvl1pPr algn="r">
              <a:defRPr sz="1200"/>
            </a:lvl1pPr>
          </a:lstStyle>
          <a:p>
            <a:fld id="{2D412CCF-F0BF-479D-8F4A-91585F43DC30}" type="slidenum">
              <a:rPr lang="fr-FR" smtClean="0"/>
              <a:t>‹N°›</a:t>
            </a:fld>
            <a:endParaRPr lang="fr-FR"/>
          </a:p>
        </p:txBody>
      </p:sp>
    </p:spTree>
    <p:extLst>
      <p:ext uri="{BB962C8B-B14F-4D97-AF65-F5344CB8AC3E}">
        <p14:creationId xmlns:p14="http://schemas.microsoft.com/office/powerpoint/2010/main" val="363760519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6A93EFD4-FE4E-4345-8284-E9D54E0AAC2A}" type="datetimeFigureOut">
              <a:rPr lang="fr-FR" smtClean="0"/>
              <a:t>09/11/2023</a:t>
            </a:fld>
            <a:endParaRPr lang="fr-FR"/>
          </a:p>
        </p:txBody>
      </p:sp>
      <p:sp>
        <p:nvSpPr>
          <p:cNvPr id="4" name="Espace réservé de l'image des diapositives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C0E4D50C-57FD-4A51-8A51-8F36D699CAF3}" type="slidenum">
              <a:rPr lang="fr-FR" smtClean="0"/>
              <a:t>‹N°›</a:t>
            </a:fld>
            <a:endParaRPr lang="fr-FR"/>
          </a:p>
        </p:txBody>
      </p:sp>
    </p:spTree>
    <p:extLst>
      <p:ext uri="{BB962C8B-B14F-4D97-AF65-F5344CB8AC3E}">
        <p14:creationId xmlns:p14="http://schemas.microsoft.com/office/powerpoint/2010/main" val="6224323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7E9F4E-FE29-63D1-90B0-CA9B3F707DF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FA52819-3946-A438-31B4-14A63E85B3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0FC36B2-EB09-44A3-7AE3-9A2A7F999090}"/>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5" name="Espace réservé du pied de page 4">
            <a:extLst>
              <a:ext uri="{FF2B5EF4-FFF2-40B4-BE49-F238E27FC236}">
                <a16:creationId xmlns:a16="http://schemas.microsoft.com/office/drawing/2014/main" id="{97A40A25-81E4-42B2-D150-2C98E93835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72F96A2-CCA7-B132-B356-5C83DDBF987C}"/>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3755517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EFA4CF-7617-AEE0-BEB3-B47C07D949E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457F4AD-DF83-763F-580F-BAE2A7189A5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FF6B2F7-A5E8-A51B-707D-82C403D0B9F5}"/>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5" name="Espace réservé du pied de page 4">
            <a:extLst>
              <a:ext uri="{FF2B5EF4-FFF2-40B4-BE49-F238E27FC236}">
                <a16:creationId xmlns:a16="http://schemas.microsoft.com/office/drawing/2014/main" id="{D271B78D-D6B7-981F-4CF0-EE095396234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681357-361D-C73D-325A-11229A69DE49}"/>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400000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64C73F7-7282-0A41-2C54-BDF77EDC91F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FE1E030-2621-44DC-43F4-81CD26F8D53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F022800-B8B1-9413-4B91-833FE98C660F}"/>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5" name="Espace réservé du pied de page 4">
            <a:extLst>
              <a:ext uri="{FF2B5EF4-FFF2-40B4-BE49-F238E27FC236}">
                <a16:creationId xmlns:a16="http://schemas.microsoft.com/office/drawing/2014/main" id="{437AD299-D3E0-A59D-3823-8CABE81A1E5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CB2D7C6-734B-C8A5-C62F-08B27CE601A2}"/>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2423483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963882-8F2B-F7CB-3464-2AE4D11383F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904E4D8-A491-7CF4-0815-82591D90A10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7E76EC-F01E-3B41-E595-43D5ABDFE2A6}"/>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5" name="Espace réservé du pied de page 4">
            <a:extLst>
              <a:ext uri="{FF2B5EF4-FFF2-40B4-BE49-F238E27FC236}">
                <a16:creationId xmlns:a16="http://schemas.microsoft.com/office/drawing/2014/main" id="{67DF5A63-B325-1E85-1D21-DB821520A8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020A36-A8DE-E716-1E87-46AEA1A7A839}"/>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847567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C868D3-BD6E-DBDA-0520-55F123E2ADF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AEB30D8-11A1-9B96-4FE2-F9B602D2AA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939426B-1548-E9A2-D69F-FC4DB9E2C4E4}"/>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5" name="Espace réservé du pied de page 4">
            <a:extLst>
              <a:ext uri="{FF2B5EF4-FFF2-40B4-BE49-F238E27FC236}">
                <a16:creationId xmlns:a16="http://schemas.microsoft.com/office/drawing/2014/main" id="{2A4548DE-528E-4C6E-AE0C-BD86E2AA65D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7E8EA58-D6CB-FC45-1431-D9340496322F}"/>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1995272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C74715-5FDC-590E-6218-5DA04021FB5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E96196C-6649-FDFA-B068-A05A0641842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9EAD181-FFA0-2439-2DCA-55FA565CD17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7066A0D-B957-D894-14CA-5B4320253D7E}"/>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6" name="Espace réservé du pied de page 5">
            <a:extLst>
              <a:ext uri="{FF2B5EF4-FFF2-40B4-BE49-F238E27FC236}">
                <a16:creationId xmlns:a16="http://schemas.microsoft.com/office/drawing/2014/main" id="{E508D350-EA04-747F-56BF-39F853F8C98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E1B431C-F270-4064-1FAE-FDD7B3C8B262}"/>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291979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A50341-1D0A-27FE-15E8-715789429FE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25832AD-7FBF-128A-50D1-823742D190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C482CF0-36B9-2D52-C934-3D8BFDB9F55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0D846EE-1971-1EC4-33E3-ABBCF9788C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5D9EB71-B612-FDAD-BA54-AA972BB75B3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C8C7AA2-E9BD-BFD0-013B-ED7766596AEA}"/>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8" name="Espace réservé du pied de page 7">
            <a:extLst>
              <a:ext uri="{FF2B5EF4-FFF2-40B4-BE49-F238E27FC236}">
                <a16:creationId xmlns:a16="http://schemas.microsoft.com/office/drawing/2014/main" id="{884611C5-AFE7-1096-EFE1-9C8C1E70787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FAEF4C7-CDB8-4384-6067-D9B17E76C1B0}"/>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4228666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29CC44-AAD7-DD75-0D31-92FE716B37C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B1BA3B2-65FF-1B9C-7EC2-B1A9F003752E}"/>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4" name="Espace réservé du pied de page 3">
            <a:extLst>
              <a:ext uri="{FF2B5EF4-FFF2-40B4-BE49-F238E27FC236}">
                <a16:creationId xmlns:a16="http://schemas.microsoft.com/office/drawing/2014/main" id="{C9ADF658-BC31-4916-97CE-38ED7805EFA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999CB40-36B8-140C-9CB6-3425B485701B}"/>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1501143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FDA85E4-71B0-698F-86E8-34EB555A0DE3}"/>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3" name="Espace réservé du pied de page 2">
            <a:extLst>
              <a:ext uri="{FF2B5EF4-FFF2-40B4-BE49-F238E27FC236}">
                <a16:creationId xmlns:a16="http://schemas.microsoft.com/office/drawing/2014/main" id="{FC45A23A-D349-FF2B-AEB5-435F6587BDD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1E64376-608F-63C6-FC03-575330E9C344}"/>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3466256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26CECC-F5EE-98B7-3F96-94B68C6FB8E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2FBC91D-D8FA-4AEA-112C-9DC7BB9818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1DA0716-E967-BC28-49FD-B16F1E012D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F554D43-F2A9-E4A3-E130-F487A14A2B20}"/>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6" name="Espace réservé du pied de page 5">
            <a:extLst>
              <a:ext uri="{FF2B5EF4-FFF2-40B4-BE49-F238E27FC236}">
                <a16:creationId xmlns:a16="http://schemas.microsoft.com/office/drawing/2014/main" id="{D7AEA7BC-F39D-375A-0493-4BF0A2BF19B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C2369AE-0DB0-5ADE-D4D4-76725E753E67}"/>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99606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1A1F23-B269-600E-0F71-84770530D84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305A385-ECE4-C99A-D5D3-B8B169D2E9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C67248D-E3C8-281B-502F-6E17A81FC9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C9590DD-6CD2-3E30-BA52-F6FEF610DD84}"/>
              </a:ext>
            </a:extLst>
          </p:cNvPr>
          <p:cNvSpPr>
            <a:spLocks noGrp="1"/>
          </p:cNvSpPr>
          <p:nvPr>
            <p:ph type="dt" sz="half" idx="10"/>
          </p:nvPr>
        </p:nvSpPr>
        <p:spPr/>
        <p:txBody>
          <a:bodyPr/>
          <a:lstStyle/>
          <a:p>
            <a:fld id="{3B2DB53C-ADE1-427A-AE77-DEF037FF1087}" type="datetimeFigureOut">
              <a:rPr lang="fr-FR" smtClean="0"/>
              <a:t>09/11/2023</a:t>
            </a:fld>
            <a:endParaRPr lang="fr-FR"/>
          </a:p>
        </p:txBody>
      </p:sp>
      <p:sp>
        <p:nvSpPr>
          <p:cNvPr id="6" name="Espace réservé du pied de page 5">
            <a:extLst>
              <a:ext uri="{FF2B5EF4-FFF2-40B4-BE49-F238E27FC236}">
                <a16:creationId xmlns:a16="http://schemas.microsoft.com/office/drawing/2014/main" id="{CE285AD8-3449-C14C-F468-4E2E2AD62C2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56389D3-ADC9-BD04-3153-7506B1A8C8EA}"/>
              </a:ext>
            </a:extLst>
          </p:cNvPr>
          <p:cNvSpPr>
            <a:spLocks noGrp="1"/>
          </p:cNvSpPr>
          <p:nvPr>
            <p:ph type="sldNum" sz="quarter" idx="12"/>
          </p:nvPr>
        </p:nvSpPr>
        <p:spPr/>
        <p:txBody>
          <a:bodyPr/>
          <a:lstStyle/>
          <a:p>
            <a:fld id="{D49D1735-356B-497D-87CE-7A3898815143}" type="slidenum">
              <a:rPr lang="fr-FR" smtClean="0"/>
              <a:t>‹N°›</a:t>
            </a:fld>
            <a:endParaRPr lang="fr-FR"/>
          </a:p>
        </p:txBody>
      </p:sp>
    </p:spTree>
    <p:extLst>
      <p:ext uri="{BB962C8B-B14F-4D97-AF65-F5344CB8AC3E}">
        <p14:creationId xmlns:p14="http://schemas.microsoft.com/office/powerpoint/2010/main" val="151593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C032C92-EDC0-A293-BAE0-21346140A3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40FF8C0-C5C4-1DA4-D576-F1318F2351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C88331D-6EE3-20D5-6B93-40BA30E748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DB53C-ADE1-427A-AE77-DEF037FF1087}" type="datetimeFigureOut">
              <a:rPr lang="fr-FR" smtClean="0"/>
              <a:t>09/11/2023</a:t>
            </a:fld>
            <a:endParaRPr lang="fr-FR"/>
          </a:p>
        </p:txBody>
      </p:sp>
      <p:sp>
        <p:nvSpPr>
          <p:cNvPr id="5" name="Espace réservé du pied de page 4">
            <a:extLst>
              <a:ext uri="{FF2B5EF4-FFF2-40B4-BE49-F238E27FC236}">
                <a16:creationId xmlns:a16="http://schemas.microsoft.com/office/drawing/2014/main" id="{1F522283-4825-6CE3-2F6D-7643389350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5964AE3-7323-8B36-87B8-A4D347BC75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9D1735-356B-497D-87CE-7A3898815143}" type="slidenum">
              <a:rPr lang="fr-FR" smtClean="0"/>
              <a:t>‹N°›</a:t>
            </a:fld>
            <a:endParaRPr lang="fr-FR"/>
          </a:p>
        </p:txBody>
      </p:sp>
    </p:spTree>
    <p:extLst>
      <p:ext uri="{BB962C8B-B14F-4D97-AF65-F5344CB8AC3E}">
        <p14:creationId xmlns:p14="http://schemas.microsoft.com/office/powerpoint/2010/main" val="3516846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1367&amp;idArticle=LEGIARTI000006590697&amp;dateTexte=&amp;categorieLien=ci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B02DA5-C15E-D06C-2D84-418196C1E394}"/>
              </a:ext>
            </a:extLst>
          </p:cNvPr>
          <p:cNvSpPr>
            <a:spLocks noGrp="1"/>
          </p:cNvSpPr>
          <p:nvPr>
            <p:ph type="ctrTitle"/>
          </p:nvPr>
        </p:nvSpPr>
        <p:spPr>
          <a:xfrm>
            <a:off x="1524000" y="2399251"/>
            <a:ext cx="9144000" cy="1110712"/>
          </a:xfrm>
        </p:spPr>
        <p:txBody>
          <a:bodyPr/>
          <a:lstStyle/>
          <a:p>
            <a:r>
              <a:rPr lang="fr-FR" dirty="0">
                <a:solidFill>
                  <a:srgbClr val="C00000"/>
                </a:solidFill>
              </a:rPr>
              <a:t>Le devoir d’information</a:t>
            </a:r>
          </a:p>
        </p:txBody>
      </p:sp>
      <p:sp>
        <p:nvSpPr>
          <p:cNvPr id="3" name="Sous-titre 2">
            <a:extLst>
              <a:ext uri="{FF2B5EF4-FFF2-40B4-BE49-F238E27FC236}">
                <a16:creationId xmlns:a16="http://schemas.microsoft.com/office/drawing/2014/main" id="{8C657EB4-0D69-2D37-04EF-05026D7AFC5E}"/>
              </a:ext>
            </a:extLst>
          </p:cNvPr>
          <p:cNvSpPr>
            <a:spLocks noGrp="1"/>
          </p:cNvSpPr>
          <p:nvPr>
            <p:ph type="subTitle" idx="1"/>
          </p:nvPr>
        </p:nvSpPr>
        <p:spPr>
          <a:xfrm>
            <a:off x="1524000" y="3602037"/>
            <a:ext cx="9144000" cy="1988865"/>
          </a:xfrm>
        </p:spPr>
        <p:txBody>
          <a:bodyPr>
            <a:normAutofit/>
          </a:bodyPr>
          <a:lstStyle/>
          <a:p>
            <a:r>
              <a:rPr lang="fr-FR" sz="3600" dirty="0">
                <a:solidFill>
                  <a:srgbClr val="C00000"/>
                </a:solidFill>
              </a:rPr>
              <a:t>Consentement Eclairé</a:t>
            </a:r>
          </a:p>
          <a:p>
            <a:r>
              <a:rPr lang="fr-FR" sz="3600" dirty="0">
                <a:solidFill>
                  <a:srgbClr val="C00000"/>
                </a:solidFill>
              </a:rPr>
              <a:t>Continuité des soins</a:t>
            </a:r>
          </a:p>
          <a:p>
            <a:r>
              <a:rPr lang="fr-FR" sz="3600" dirty="0">
                <a:solidFill>
                  <a:srgbClr val="C00000"/>
                </a:solidFill>
              </a:rPr>
              <a:t>Perte de chance</a:t>
            </a:r>
          </a:p>
        </p:txBody>
      </p:sp>
    </p:spTree>
    <p:extLst>
      <p:ext uri="{BB962C8B-B14F-4D97-AF65-F5344CB8AC3E}">
        <p14:creationId xmlns:p14="http://schemas.microsoft.com/office/powerpoint/2010/main" val="770317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C2D24F-56ED-F1CA-9F3B-E8556CB8CC8D}"/>
              </a:ext>
            </a:extLst>
          </p:cNvPr>
          <p:cNvSpPr>
            <a:spLocks noGrp="1"/>
          </p:cNvSpPr>
          <p:nvPr>
            <p:ph type="title"/>
          </p:nvPr>
        </p:nvSpPr>
        <p:spPr/>
        <p:txBody>
          <a:bodyPr/>
          <a:lstStyle/>
          <a:p>
            <a:pPr algn="ctr"/>
            <a:r>
              <a:rPr lang="fr-FR" b="1" dirty="0"/>
              <a:t>CONCLUSIONS</a:t>
            </a:r>
          </a:p>
        </p:txBody>
      </p:sp>
      <p:sp>
        <p:nvSpPr>
          <p:cNvPr id="3" name="Espace réservé du contenu 2">
            <a:extLst>
              <a:ext uri="{FF2B5EF4-FFF2-40B4-BE49-F238E27FC236}">
                <a16:creationId xmlns:a16="http://schemas.microsoft.com/office/drawing/2014/main" id="{236FF02A-E0D3-7CF0-10E3-87605F6452DB}"/>
              </a:ext>
            </a:extLst>
          </p:cNvPr>
          <p:cNvSpPr>
            <a:spLocks noGrp="1"/>
          </p:cNvSpPr>
          <p:nvPr>
            <p:ph idx="1"/>
          </p:nvPr>
        </p:nvSpPr>
        <p:spPr/>
        <p:txBody>
          <a:bodyPr/>
          <a:lstStyle/>
          <a:p>
            <a:r>
              <a:rPr lang="fr-FR" dirty="0"/>
              <a:t>L’appréciation de l’information donnée et du consentement éclairée avant intervention et dans le suivi des soins notamment en cas de complication est une obligation de résultat pour éviter tout recours en responsabilité.</a:t>
            </a:r>
          </a:p>
          <a:p>
            <a:r>
              <a:rPr lang="fr-FR" dirty="0"/>
              <a:t>Le client doit toujours être informé sur les différents choix;</a:t>
            </a:r>
          </a:p>
          <a:p>
            <a:r>
              <a:rPr lang="fr-FR" dirty="0"/>
              <a:t>L’ultra spécialisation des activités vétérinaires et notamment de la médecine vétérinaire équine ne laisse aujourd’hui que peu de place pour les pratiques multiples à moins de référer au moindre doute.</a:t>
            </a:r>
          </a:p>
          <a:p>
            <a:r>
              <a:rPr lang="fr-FR" dirty="0"/>
              <a:t>Les préjudices sont appréciés sur la base des pertes de chances et des taux de réussite des interventions.</a:t>
            </a:r>
          </a:p>
        </p:txBody>
      </p:sp>
    </p:spTree>
    <p:extLst>
      <p:ext uri="{BB962C8B-B14F-4D97-AF65-F5344CB8AC3E}">
        <p14:creationId xmlns:p14="http://schemas.microsoft.com/office/powerpoint/2010/main" val="2373624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8DD8BF-3996-87E2-A9CB-3AD7C921E21D}"/>
              </a:ext>
            </a:extLst>
          </p:cNvPr>
          <p:cNvSpPr>
            <a:spLocks noGrp="1"/>
          </p:cNvSpPr>
          <p:nvPr>
            <p:ph type="title"/>
          </p:nvPr>
        </p:nvSpPr>
        <p:spPr/>
        <p:txBody>
          <a:bodyPr/>
          <a:lstStyle/>
          <a:p>
            <a:pPr algn="ctr"/>
            <a:r>
              <a:rPr lang="fr-FR" dirty="0"/>
              <a:t>Propos Liminaires </a:t>
            </a:r>
          </a:p>
        </p:txBody>
      </p:sp>
      <p:sp>
        <p:nvSpPr>
          <p:cNvPr id="3" name="Espace réservé du contenu 2">
            <a:extLst>
              <a:ext uri="{FF2B5EF4-FFF2-40B4-BE49-F238E27FC236}">
                <a16:creationId xmlns:a16="http://schemas.microsoft.com/office/drawing/2014/main" id="{1D920D67-93DA-820C-F5DF-7711490B2BE4}"/>
              </a:ext>
            </a:extLst>
          </p:cNvPr>
          <p:cNvSpPr>
            <a:spLocks noGrp="1"/>
          </p:cNvSpPr>
          <p:nvPr>
            <p:ph idx="1"/>
          </p:nvPr>
        </p:nvSpPr>
        <p:spPr/>
        <p:txBody>
          <a:bodyPr/>
          <a:lstStyle/>
          <a:p>
            <a:r>
              <a:rPr lang="fr-FR" dirty="0"/>
              <a:t>Le consentement éclairé et l’obligation d’information sont devenus un enjeu majeur dans l’appréciation de la responsabilité vétérinaire, </a:t>
            </a:r>
          </a:p>
          <a:p>
            <a:pPr lvl="1"/>
            <a:r>
              <a:rPr lang="fr-FR" dirty="0"/>
              <a:t>Si dans le cas de l’urgence l’appréciation de l’obligation est souple, </a:t>
            </a:r>
          </a:p>
          <a:p>
            <a:pPr lvl="1"/>
            <a:r>
              <a:rPr lang="fr-FR" dirty="0"/>
              <a:t>Elle est de résultat dans le cadre des interventions dites de confort.</a:t>
            </a:r>
          </a:p>
          <a:p>
            <a:r>
              <a:rPr lang="fr-FR" dirty="0"/>
              <a:t>Ils sont à corréler à l’obligation de suivi et de permanence des soins.</a:t>
            </a:r>
          </a:p>
          <a:p>
            <a:pPr marL="0" indent="0">
              <a:buNone/>
            </a:pPr>
            <a:r>
              <a:rPr lang="fr-FR" dirty="0"/>
              <a:t>Différents exemples tirés des dossiers traités sont à l’origine du sujet tant j’ai parfois trouvé dur l’appréciation de la faute.</a:t>
            </a:r>
          </a:p>
          <a:p>
            <a:r>
              <a:rPr lang="fr-FR" dirty="0"/>
              <a:t>L’indemnisation qui en résulte est une perte de chance appréciée in </a:t>
            </a:r>
            <a:r>
              <a:rPr lang="fr-FR" dirty="0" err="1"/>
              <a:t>concreto</a:t>
            </a:r>
            <a:r>
              <a:rPr lang="fr-FR" dirty="0"/>
              <a:t> lorsque c’est possible mais le plus souvent de façon abstraite.</a:t>
            </a:r>
          </a:p>
          <a:p>
            <a:endParaRPr lang="fr-FR" dirty="0"/>
          </a:p>
        </p:txBody>
      </p:sp>
    </p:spTree>
    <p:extLst>
      <p:ext uri="{BB962C8B-B14F-4D97-AF65-F5344CB8AC3E}">
        <p14:creationId xmlns:p14="http://schemas.microsoft.com/office/powerpoint/2010/main" val="1110546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4E2AF0-7A0A-A371-FCAE-BCA13A524146}"/>
              </a:ext>
            </a:extLst>
          </p:cNvPr>
          <p:cNvSpPr>
            <a:spLocks noGrp="1"/>
          </p:cNvSpPr>
          <p:nvPr>
            <p:ph type="title"/>
          </p:nvPr>
        </p:nvSpPr>
        <p:spPr/>
        <p:txBody>
          <a:bodyPr/>
          <a:lstStyle/>
          <a:p>
            <a:pPr algn="ctr"/>
            <a:r>
              <a:rPr lang="fr-FR" dirty="0"/>
              <a:t>Le fondement juridique</a:t>
            </a:r>
          </a:p>
        </p:txBody>
      </p:sp>
      <p:sp>
        <p:nvSpPr>
          <p:cNvPr id="3" name="Espace réservé du contenu 2">
            <a:extLst>
              <a:ext uri="{FF2B5EF4-FFF2-40B4-BE49-F238E27FC236}">
                <a16:creationId xmlns:a16="http://schemas.microsoft.com/office/drawing/2014/main" id="{62A4DD92-9A58-3C7C-3756-C7BF096BAFE8}"/>
              </a:ext>
            </a:extLst>
          </p:cNvPr>
          <p:cNvSpPr>
            <a:spLocks noGrp="1"/>
          </p:cNvSpPr>
          <p:nvPr>
            <p:ph idx="1"/>
          </p:nvPr>
        </p:nvSpPr>
        <p:spPr/>
        <p:txBody>
          <a:bodyPr>
            <a:normAutofit fontScale="92500" lnSpcReduction="20000"/>
          </a:bodyPr>
          <a:lstStyle/>
          <a:p>
            <a:r>
              <a:rPr lang="fr-FR" sz="2400" b="1" dirty="0"/>
              <a:t>L’article L 242-48 II </a:t>
            </a:r>
            <a:r>
              <a:rPr lang="fr-FR" sz="2400" dirty="0"/>
              <a:t>: </a:t>
            </a:r>
            <a:r>
              <a:rPr lang="fr-FR" sz="2400" i="1" dirty="0"/>
              <a:t>« </a:t>
            </a:r>
            <a:r>
              <a:rPr lang="fr-FR" sz="2400" b="0" i="1" dirty="0">
                <a:solidFill>
                  <a:srgbClr val="000000"/>
                </a:solidFill>
                <a:effectLst/>
                <a:latin typeface="sourcesanspro"/>
              </a:rPr>
              <a:t>Il formule </a:t>
            </a:r>
            <a:r>
              <a:rPr lang="fr-FR" sz="2400" b="0" i="1" u="sng" dirty="0">
                <a:solidFill>
                  <a:srgbClr val="000000"/>
                </a:solidFill>
                <a:effectLst/>
                <a:latin typeface="sourcesanspro"/>
              </a:rPr>
              <a:t>ses conseils </a:t>
            </a:r>
            <a:r>
              <a:rPr lang="fr-FR" sz="2400" b="0" i="1" dirty="0">
                <a:solidFill>
                  <a:srgbClr val="000000"/>
                </a:solidFill>
                <a:effectLst/>
                <a:latin typeface="sourcesanspro"/>
              </a:rPr>
              <a:t>et ses recommandations, compte tenu de leurs conséquences, avec toute la clarté nécessaire et donne </a:t>
            </a:r>
            <a:r>
              <a:rPr lang="fr-FR" sz="2400" b="0" i="1" u="sng" dirty="0">
                <a:solidFill>
                  <a:srgbClr val="000000"/>
                </a:solidFill>
                <a:effectLst/>
                <a:latin typeface="sourcesanspro"/>
              </a:rPr>
              <a:t>toutes les explications utiles sur le diagnostic</a:t>
            </a:r>
            <a:r>
              <a:rPr lang="fr-FR" sz="2400" b="0" i="1" dirty="0">
                <a:solidFill>
                  <a:srgbClr val="000000"/>
                </a:solidFill>
                <a:effectLst/>
                <a:latin typeface="sourcesanspro"/>
              </a:rPr>
              <a:t>, sur la prophylaxie ou la thérapeutique instituée et sur la prescription établie, </a:t>
            </a:r>
            <a:r>
              <a:rPr lang="fr-FR" sz="2400" b="0" i="1" u="sng" dirty="0">
                <a:solidFill>
                  <a:srgbClr val="000000"/>
                </a:solidFill>
                <a:effectLst/>
                <a:latin typeface="sourcesanspro"/>
              </a:rPr>
              <a:t>afin de recueillir le consentement éclairé de ses clients</a:t>
            </a:r>
            <a:r>
              <a:rPr lang="fr-FR" sz="2400" b="0" i="1" dirty="0">
                <a:solidFill>
                  <a:srgbClr val="000000"/>
                </a:solidFill>
                <a:effectLst/>
                <a:latin typeface="sourcesanspro"/>
              </a:rPr>
              <a:t>. »</a:t>
            </a:r>
          </a:p>
          <a:p>
            <a:pPr marL="0" indent="0">
              <a:buNone/>
            </a:pPr>
            <a:endParaRPr lang="fr-FR" sz="2600" b="1" dirty="0">
              <a:solidFill>
                <a:srgbClr val="000000"/>
              </a:solidFill>
              <a:effectLst/>
              <a:latin typeface="sourcesanspro"/>
            </a:endParaRPr>
          </a:p>
          <a:p>
            <a:r>
              <a:rPr lang="fr-FR" sz="2600" b="1" dirty="0">
                <a:solidFill>
                  <a:srgbClr val="000000"/>
                </a:solidFill>
                <a:effectLst/>
                <a:latin typeface="sourcesanspro"/>
              </a:rPr>
              <a:t>L’ar</a:t>
            </a:r>
            <a:r>
              <a:rPr lang="fr-FR" sz="2600" b="1" dirty="0">
                <a:solidFill>
                  <a:srgbClr val="000000"/>
                </a:solidFill>
                <a:latin typeface="sourcesanspro"/>
              </a:rPr>
              <a:t>ticle L 242-48 V : « </a:t>
            </a:r>
            <a:r>
              <a:rPr lang="fr-FR" sz="2600" b="0" i="1" dirty="0">
                <a:solidFill>
                  <a:srgbClr val="000000"/>
                </a:solidFill>
                <a:effectLst/>
                <a:latin typeface="sourcesanspro"/>
              </a:rPr>
              <a:t>Lorsqu'il se trouve en présence ou est informé d'un animal malade ou blessé, qui est en péril,…. </a:t>
            </a:r>
            <a:r>
              <a:rPr lang="fr-FR" sz="2600" b="0" i="1" u="sng" dirty="0">
                <a:solidFill>
                  <a:srgbClr val="000000"/>
                </a:solidFill>
                <a:effectLst/>
                <a:latin typeface="sourcesanspro"/>
              </a:rPr>
              <a:t>il s'efforce</a:t>
            </a:r>
            <a:r>
              <a:rPr lang="fr-FR" sz="2600" b="0" i="1" dirty="0">
                <a:solidFill>
                  <a:srgbClr val="000000"/>
                </a:solidFill>
                <a:effectLst/>
                <a:latin typeface="sourcesanspro"/>
              </a:rPr>
              <a:t>, dans les limites de ses possibilités, d'atténuer la souffrance de l'animal </a:t>
            </a:r>
            <a:r>
              <a:rPr lang="fr-FR" sz="2600" b="0" i="1" u="sng" dirty="0">
                <a:solidFill>
                  <a:srgbClr val="000000"/>
                </a:solidFill>
                <a:effectLst/>
                <a:latin typeface="sourcesanspro"/>
              </a:rPr>
              <a:t>et de recueillir l'accord du demandeur sur des soins appropriés. »</a:t>
            </a:r>
          </a:p>
          <a:p>
            <a:endParaRPr lang="fr-FR" b="1" i="1" u="sng" dirty="0">
              <a:solidFill>
                <a:srgbClr val="000000"/>
              </a:solidFill>
              <a:effectLst/>
              <a:latin typeface="sourcesanspro"/>
            </a:endParaRPr>
          </a:p>
          <a:p>
            <a:r>
              <a:rPr lang="fr-FR" sz="2600" b="1" dirty="0">
                <a:solidFill>
                  <a:srgbClr val="000000"/>
                </a:solidFill>
                <a:latin typeface="sourcesanspro"/>
              </a:rPr>
              <a:t>L’article L 242-48 IV </a:t>
            </a:r>
            <a:r>
              <a:rPr lang="fr-FR" sz="2600" dirty="0">
                <a:solidFill>
                  <a:srgbClr val="000000"/>
                </a:solidFill>
                <a:latin typeface="sourcesanspro"/>
              </a:rPr>
              <a:t>: </a:t>
            </a:r>
            <a:r>
              <a:rPr lang="fr-FR" sz="2600" i="1" dirty="0">
                <a:solidFill>
                  <a:srgbClr val="000000"/>
                </a:solidFill>
                <a:latin typeface="sourcesanspro"/>
              </a:rPr>
              <a:t>« </a:t>
            </a:r>
            <a:r>
              <a:rPr lang="fr-FR" sz="2600" b="0" i="1" dirty="0">
                <a:solidFill>
                  <a:srgbClr val="000000"/>
                </a:solidFill>
                <a:effectLst/>
                <a:latin typeface="sourcesanspro"/>
              </a:rPr>
              <a:t>Il </a:t>
            </a:r>
            <a:r>
              <a:rPr lang="fr-FR" sz="2600" b="0" i="1" u="sng" dirty="0">
                <a:solidFill>
                  <a:srgbClr val="000000"/>
                </a:solidFill>
                <a:effectLst/>
                <a:latin typeface="sourcesanspro"/>
              </a:rPr>
              <a:t>assure la continuité des soins aux animaux qui lui sont confiés</a:t>
            </a:r>
            <a:r>
              <a:rPr lang="fr-FR" sz="2600" b="0" i="1" dirty="0">
                <a:solidFill>
                  <a:srgbClr val="000000"/>
                </a:solidFill>
                <a:effectLst/>
                <a:latin typeface="sourcesanspro"/>
              </a:rPr>
              <a:t>. La continuité des soins peut également être assurée dans le cadre d'une convention établie entre vétérinaires libéraux et déposée auprès du conseil régional de l'ordre dans les conditions prévues par l'article</a:t>
            </a:r>
            <a:r>
              <a:rPr lang="fr-FR" sz="2600" b="0" i="1" u="sng" dirty="0">
                <a:effectLst/>
                <a:latin typeface="sourcesanspro"/>
              </a:rPr>
              <a:t> </a:t>
            </a:r>
            <a:r>
              <a:rPr lang="fr-FR" sz="2600" b="0" i="1" u="sng" dirty="0">
                <a:effectLst/>
                <a:latin typeface="sourcesanspro"/>
                <a:hlinkClick r:id="rId2" tooltip="Code rural - art. R242-40 (V)">
                  <a:extLst>
                    <a:ext uri="{A12FA001-AC4F-418D-AE19-62706E023703}">
                      <ahyp:hlinkClr xmlns:ahyp="http://schemas.microsoft.com/office/drawing/2018/hyperlinkcolor" val="tx"/>
                    </a:ext>
                  </a:extLst>
                </a:hlinkClick>
              </a:rPr>
              <a:t>R. 242-40</a:t>
            </a:r>
            <a:r>
              <a:rPr lang="fr-FR" sz="2600" b="0" i="1" dirty="0">
                <a:effectLst/>
                <a:latin typeface="sourcesanspro"/>
              </a:rPr>
              <a:t>.</a:t>
            </a:r>
            <a:r>
              <a:rPr lang="fr-FR" sz="2600" i="1" dirty="0">
                <a:effectLst/>
                <a:latin typeface="sourcesanspro"/>
              </a:rPr>
              <a:t> </a:t>
            </a:r>
            <a:r>
              <a:rPr lang="fr-FR" sz="2600" i="1" dirty="0">
                <a:solidFill>
                  <a:srgbClr val="000000"/>
                </a:solidFill>
                <a:effectLst/>
                <a:latin typeface="sourcesanspro"/>
              </a:rPr>
              <a:t>»</a:t>
            </a:r>
            <a:endParaRPr lang="fr-FR" sz="2600" b="1" i="1" dirty="0">
              <a:solidFill>
                <a:srgbClr val="000000"/>
              </a:solidFill>
              <a:effectLst/>
              <a:latin typeface="sourcesanspro"/>
            </a:endParaRPr>
          </a:p>
          <a:p>
            <a:endParaRPr lang="fr-FR" i="1" dirty="0"/>
          </a:p>
        </p:txBody>
      </p:sp>
    </p:spTree>
    <p:extLst>
      <p:ext uri="{BB962C8B-B14F-4D97-AF65-F5344CB8AC3E}">
        <p14:creationId xmlns:p14="http://schemas.microsoft.com/office/powerpoint/2010/main" val="2162527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66B6CE-502B-36CA-C73A-1D5FA8C53B03}"/>
              </a:ext>
            </a:extLst>
          </p:cNvPr>
          <p:cNvSpPr>
            <a:spLocks noGrp="1"/>
          </p:cNvSpPr>
          <p:nvPr>
            <p:ph type="title"/>
          </p:nvPr>
        </p:nvSpPr>
        <p:spPr/>
        <p:txBody>
          <a:bodyPr/>
          <a:lstStyle/>
          <a:p>
            <a:pPr algn="ctr"/>
            <a:r>
              <a:rPr lang="fr-FR" dirty="0"/>
              <a:t>Cas n° 1</a:t>
            </a:r>
          </a:p>
        </p:txBody>
      </p:sp>
      <p:sp>
        <p:nvSpPr>
          <p:cNvPr id="3" name="Espace réservé du contenu 2">
            <a:extLst>
              <a:ext uri="{FF2B5EF4-FFF2-40B4-BE49-F238E27FC236}">
                <a16:creationId xmlns:a16="http://schemas.microsoft.com/office/drawing/2014/main" id="{603DC356-51F3-3C28-4E28-C682299EB59F}"/>
              </a:ext>
            </a:extLst>
          </p:cNvPr>
          <p:cNvSpPr>
            <a:spLocks noGrp="1"/>
          </p:cNvSpPr>
          <p:nvPr>
            <p:ph idx="1"/>
          </p:nvPr>
        </p:nvSpPr>
        <p:spPr>
          <a:xfrm>
            <a:off x="838200" y="1825625"/>
            <a:ext cx="10515600" cy="3828726"/>
          </a:xfrm>
        </p:spPr>
        <p:txBody>
          <a:bodyPr/>
          <a:lstStyle/>
          <a:p>
            <a:r>
              <a:rPr lang="fr-FR" b="1" u="sng" dirty="0"/>
              <a:t>Les faits : </a:t>
            </a:r>
          </a:p>
          <a:p>
            <a:pPr lvl="1"/>
            <a:r>
              <a:rPr lang="fr-FR" dirty="0"/>
              <a:t>Castration d’un cheval dans les écuries d’un professionnel de l’équitation. Castration classique sans sutures des plaies.</a:t>
            </a:r>
          </a:p>
          <a:p>
            <a:pPr lvl="1"/>
            <a:r>
              <a:rPr lang="fr-FR" dirty="0"/>
              <a:t>Complications. Vétérinaires alertés avec réaction de prescription d’un antalgique</a:t>
            </a:r>
          </a:p>
          <a:p>
            <a:pPr lvl="1"/>
            <a:r>
              <a:rPr lang="fr-FR" dirty="0"/>
              <a:t>De nouveaux alertés pas d’intervention.</a:t>
            </a:r>
          </a:p>
          <a:p>
            <a:pPr lvl="1"/>
            <a:r>
              <a:rPr lang="fr-FR" dirty="0"/>
              <a:t>Intervention d’un vétérinaire tiers, éventration Euthanasie. Arrivée tardive du vétérinaire intervenant.</a:t>
            </a:r>
          </a:p>
          <a:p>
            <a:pPr lvl="1"/>
            <a:endParaRPr lang="fr-FR" dirty="0"/>
          </a:p>
          <a:p>
            <a:pPr lvl="1"/>
            <a:endParaRPr lang="fr-FR" dirty="0"/>
          </a:p>
        </p:txBody>
      </p:sp>
    </p:spTree>
    <p:extLst>
      <p:ext uri="{BB962C8B-B14F-4D97-AF65-F5344CB8AC3E}">
        <p14:creationId xmlns:p14="http://schemas.microsoft.com/office/powerpoint/2010/main" val="956183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704258-BC40-04BF-2B5B-859486C9EBBD}"/>
              </a:ext>
            </a:extLst>
          </p:cNvPr>
          <p:cNvSpPr>
            <a:spLocks noGrp="1"/>
          </p:cNvSpPr>
          <p:nvPr>
            <p:ph type="title"/>
          </p:nvPr>
        </p:nvSpPr>
        <p:spPr>
          <a:xfrm>
            <a:off x="838200" y="365125"/>
            <a:ext cx="10515600" cy="45719"/>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CF95A06A-8C24-C470-5337-36177AF35D95}"/>
              </a:ext>
            </a:extLst>
          </p:cNvPr>
          <p:cNvSpPr>
            <a:spLocks noGrp="1"/>
          </p:cNvSpPr>
          <p:nvPr>
            <p:ph idx="1"/>
          </p:nvPr>
        </p:nvSpPr>
        <p:spPr>
          <a:xfrm>
            <a:off x="838200" y="838899"/>
            <a:ext cx="10515600" cy="5338064"/>
          </a:xfrm>
        </p:spPr>
        <p:txBody>
          <a:bodyPr>
            <a:normAutofit fontScale="92500" lnSpcReduction="20000"/>
          </a:bodyPr>
          <a:lstStyle/>
          <a:p>
            <a:r>
              <a:rPr lang="fr-FR" dirty="0"/>
              <a:t>La problématique juridique :</a:t>
            </a:r>
          </a:p>
          <a:p>
            <a:pPr lvl="1"/>
            <a:r>
              <a:rPr lang="fr-FR" dirty="0"/>
              <a:t>L’information est-elle donnée ? </a:t>
            </a:r>
          </a:p>
          <a:p>
            <a:pPr lvl="1"/>
            <a:r>
              <a:rPr lang="fr-FR" dirty="0"/>
              <a:t>C’est la question de la preuve. </a:t>
            </a:r>
          </a:p>
          <a:p>
            <a:pPr lvl="1"/>
            <a:r>
              <a:rPr lang="fr-FR" dirty="0"/>
              <a:t>Quelle information ?</a:t>
            </a:r>
          </a:p>
          <a:p>
            <a:pPr lvl="2"/>
            <a:r>
              <a:rPr lang="fr-FR" dirty="0"/>
              <a:t>Différentes techniques.</a:t>
            </a:r>
          </a:p>
          <a:p>
            <a:pPr lvl="2"/>
            <a:r>
              <a:rPr lang="fr-FR" dirty="0"/>
              <a:t>Risques et complications.</a:t>
            </a:r>
          </a:p>
          <a:p>
            <a:pPr lvl="1"/>
            <a:r>
              <a:rPr lang="fr-FR" dirty="0"/>
              <a:t>Complications rares, mais connues</a:t>
            </a:r>
          </a:p>
          <a:p>
            <a:pPr>
              <a:buFont typeface="Wingdings" panose="05000000000000000000" pitchFamily="2" charset="2"/>
              <a:buChar char="§"/>
            </a:pPr>
            <a:r>
              <a:rPr lang="fr-FR" dirty="0"/>
              <a:t>  La réponse des tribunaux Ca RIOM 15/02/2023</a:t>
            </a:r>
          </a:p>
          <a:p>
            <a:pPr marL="0" indent="0">
              <a:buNone/>
            </a:pPr>
            <a:r>
              <a:rPr lang="fr-FR" sz="1700" dirty="0"/>
              <a:t>L’expert relève que l’information sur les risques a été donnée. La Cour relève de son côté l’absence de preuve de cette information, mais surtout l’absence d’information sur les différentes techniques</a:t>
            </a:r>
            <a:r>
              <a:rPr lang="fr-FR" sz="1600" dirty="0"/>
              <a:t>.</a:t>
            </a:r>
          </a:p>
          <a:p>
            <a:pPr marL="0" indent="0" algn="l">
              <a:buNone/>
            </a:pPr>
            <a:r>
              <a:rPr lang="fr-FR" i="1" dirty="0"/>
              <a:t>«</a:t>
            </a:r>
            <a:r>
              <a:rPr lang="fr-FR" sz="1800" b="0" i="1" u="none" strike="noStrike" baseline="0" dirty="0">
                <a:latin typeface="TimesNewRoman"/>
              </a:rPr>
              <a:t>En revanche il n'est pas démontré que M.C avait une exacte connaissance des avantages et inconvénients de chaque technique. L'argument tiré du prix de l'intervention n'apparait pas probant aucun élément ne permettant d'affirmer que le coût de l'intervention ait été déterminant pour le propriétaire. »</a:t>
            </a:r>
          </a:p>
          <a:p>
            <a:pPr marL="0" indent="0" algn="l">
              <a:buNone/>
            </a:pPr>
            <a:r>
              <a:rPr lang="fr-FR" sz="1800" b="0" u="none" strike="noStrike" baseline="0" dirty="0">
                <a:latin typeface="TimesNewRoman"/>
              </a:rPr>
              <a:t>La </a:t>
            </a:r>
            <a:r>
              <a:rPr lang="fr-FR" sz="1800" dirty="0">
                <a:latin typeface="TimesNewRoman"/>
              </a:rPr>
              <a:t>Cour poursuit</a:t>
            </a:r>
            <a:endParaRPr lang="fr-FR" sz="1800" b="0" u="none" strike="noStrike" baseline="0" dirty="0">
              <a:latin typeface="TimesNewRoman"/>
            </a:endParaRPr>
          </a:p>
          <a:p>
            <a:pPr marL="0" indent="0" algn="l">
              <a:buNone/>
            </a:pPr>
            <a:r>
              <a:rPr lang="fr-FR" sz="1800" b="0" i="1" u="none" strike="noStrike" baseline="0" dirty="0">
                <a:latin typeface="TimesNewRoman"/>
              </a:rPr>
              <a:t>« Le risque aurait pu se réaliser si le propriétaire du poulain pleinement informé avait opté pour la castration sans sutures des plaies. Mais M.C n'a pas été mis en mesure d'opter pour une intervention, certes plus coûteuse mais présentant des risques associés très diminués en ce qui concerne les risques d'éventration, d'hémorragie ou d'infection.</a:t>
            </a:r>
          </a:p>
          <a:p>
            <a:pPr marL="0" indent="0" algn="l">
              <a:buNone/>
            </a:pPr>
            <a:r>
              <a:rPr lang="fr-FR" sz="1800" b="0" i="1" u="none" strike="noStrike" baseline="0" dirty="0">
                <a:latin typeface="TimesNewRoman"/>
              </a:rPr>
              <a:t>Le poulain étant mort des suites d'une éviscération post-opératoire, ce défaut d'information n'est pas étranger au préjudice consécutif à la perte de l'animal. »</a:t>
            </a:r>
            <a:endParaRPr lang="fr-FR" i="1" dirty="0"/>
          </a:p>
          <a:p>
            <a:endParaRPr lang="fr-FR" dirty="0"/>
          </a:p>
        </p:txBody>
      </p:sp>
    </p:spTree>
    <p:extLst>
      <p:ext uri="{BB962C8B-B14F-4D97-AF65-F5344CB8AC3E}">
        <p14:creationId xmlns:p14="http://schemas.microsoft.com/office/powerpoint/2010/main" val="2465752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660F25B-5517-C0D1-B468-E79DE49D1374}"/>
              </a:ext>
            </a:extLst>
          </p:cNvPr>
          <p:cNvSpPr>
            <a:spLocks noGrp="1"/>
          </p:cNvSpPr>
          <p:nvPr>
            <p:ph idx="1"/>
          </p:nvPr>
        </p:nvSpPr>
        <p:spPr>
          <a:xfrm>
            <a:off x="774204" y="819584"/>
            <a:ext cx="10515600" cy="5737969"/>
          </a:xfrm>
        </p:spPr>
        <p:txBody>
          <a:bodyPr/>
          <a:lstStyle/>
          <a:p>
            <a:r>
              <a:rPr lang="fr-FR" u="sng" dirty="0"/>
              <a:t>Risque connu et continuité des soins </a:t>
            </a:r>
          </a:p>
          <a:p>
            <a:pPr marL="0" indent="0">
              <a:buNone/>
            </a:pPr>
            <a:r>
              <a:rPr lang="fr-FR" dirty="0"/>
              <a:t>La Cour relève :</a:t>
            </a:r>
          </a:p>
          <a:p>
            <a:pPr algn="l"/>
            <a:r>
              <a:rPr lang="fr-FR" sz="1800" b="0" i="1" u="none" strike="noStrike" baseline="0" dirty="0">
                <a:latin typeface="TimesNewRoman"/>
              </a:rPr>
              <a:t>« L'emploi du temps des deux vétérinaires disposant des compétences nécessaires pour intervenir et la distance les séparant du lieu d'intervention, devaient conduire ces derniers, avisés des risques post-opératoires, à conseiller en amont à M. C sur l'ensemble des risques encourus et à lui conseiller de recourir rapidement à une clinique pouvant intervenir dans les meilleurs délais, l'expert confirmant que la perte de chance de survie est due à un manque de réactivité des praticiens et précisant qu’une intervention rapide sur place permet même de résoudre le problème sans complications majeures. Il ajoute que le cabinet aurait dû être en alerte maximum pour réagir vite à la première sollicitation et la gérer comme une urgence absolue. »</a:t>
            </a:r>
          </a:p>
          <a:p>
            <a:pPr algn="l"/>
            <a:r>
              <a:rPr lang="fr-FR" sz="2400" b="1" dirty="0">
                <a:latin typeface="Calibri" panose="020F0502020204030204" pitchFamily="34" charset="0"/>
                <a:cs typeface="Calibri" panose="020F0502020204030204" pitchFamily="34" charset="0"/>
              </a:rPr>
              <a:t>Elle poursuit </a:t>
            </a:r>
            <a:r>
              <a:rPr lang="fr-FR" sz="1800" b="1" dirty="0">
                <a:latin typeface="TimesNewRoman"/>
              </a:rPr>
              <a:t>:</a:t>
            </a:r>
          </a:p>
          <a:p>
            <a:pPr algn="l"/>
            <a:r>
              <a:rPr lang="fr-FR" sz="1800" b="0" i="1" u="none" strike="noStrike" baseline="0" dirty="0">
                <a:latin typeface="TimesNewRoman"/>
              </a:rPr>
              <a:t>« Au regard de l'ensemble de ces éléments, il est établi que les manquements conjugués des Dr C </a:t>
            </a:r>
            <a:r>
              <a:rPr lang="fr-FR" sz="1800" b="0" i="1" u="none" strike="noStrike" baseline="0">
                <a:latin typeface="TimesNewRoman"/>
              </a:rPr>
              <a:t>et F </a:t>
            </a:r>
            <a:r>
              <a:rPr lang="fr-FR" sz="1800" b="0" i="1" u="none" strike="noStrike" baseline="0" dirty="0">
                <a:latin typeface="TimesNewRoman"/>
              </a:rPr>
              <a:t>dans la délivrance d'une information complète et circonstanciée et dans le suivi post-opératoire a contribué à la perte de chance de survie de l'animal. »</a:t>
            </a:r>
          </a:p>
          <a:p>
            <a:pPr algn="l"/>
            <a:endParaRPr lang="fr-FR" sz="1800" i="1" dirty="0">
              <a:latin typeface="TimesNewRoman"/>
            </a:endParaRPr>
          </a:p>
          <a:p>
            <a:pPr algn="l"/>
            <a:endParaRPr lang="fr-FR" sz="1800" b="1" i="1" dirty="0">
              <a:latin typeface="TimesNewRoman"/>
            </a:endParaRPr>
          </a:p>
          <a:p>
            <a:pPr algn="l"/>
            <a:endParaRPr lang="fr-FR" sz="1800" b="1" i="1" dirty="0">
              <a:latin typeface="TimesNewRoman"/>
            </a:endParaRPr>
          </a:p>
          <a:p>
            <a:pPr algn="l"/>
            <a:endParaRPr lang="fr-FR" sz="1800" b="1" i="1" dirty="0">
              <a:latin typeface="TimesNewRoman"/>
            </a:endParaRPr>
          </a:p>
          <a:p>
            <a:pPr algn="l"/>
            <a:endParaRPr lang="fr-FR" sz="1800" b="1" i="1" dirty="0">
              <a:latin typeface="TimesNewRoman"/>
            </a:endParaRPr>
          </a:p>
          <a:p>
            <a:pPr algn="l"/>
            <a:endParaRPr lang="fr-FR" sz="1800" b="1" i="1" dirty="0">
              <a:latin typeface="TimesNewRoman"/>
            </a:endParaRPr>
          </a:p>
          <a:p>
            <a:pPr algn="l"/>
            <a:endParaRPr lang="fr-FR" sz="1800" b="1" i="1" dirty="0">
              <a:latin typeface="TimesNewRoman"/>
            </a:endParaRPr>
          </a:p>
          <a:p>
            <a:pPr marL="0" indent="0" algn="l">
              <a:buNone/>
            </a:pPr>
            <a:endParaRPr lang="fr-FR" b="1" i="1" dirty="0"/>
          </a:p>
        </p:txBody>
      </p:sp>
    </p:spTree>
    <p:extLst>
      <p:ext uri="{BB962C8B-B14F-4D97-AF65-F5344CB8AC3E}">
        <p14:creationId xmlns:p14="http://schemas.microsoft.com/office/powerpoint/2010/main" val="3779945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9FA060C-2CA4-077F-DC26-2D0AB6194D82}"/>
              </a:ext>
            </a:extLst>
          </p:cNvPr>
          <p:cNvSpPr>
            <a:spLocks noGrp="1"/>
          </p:cNvSpPr>
          <p:nvPr>
            <p:ph idx="1"/>
          </p:nvPr>
        </p:nvSpPr>
        <p:spPr>
          <a:xfrm>
            <a:off x="838200" y="440961"/>
            <a:ext cx="10515600" cy="6090467"/>
          </a:xfrm>
        </p:spPr>
        <p:txBody>
          <a:bodyPr/>
          <a:lstStyle/>
          <a:p>
            <a:r>
              <a:rPr lang="fr-FR" dirty="0"/>
              <a:t>L’indemnisation du préjudice</a:t>
            </a:r>
          </a:p>
          <a:p>
            <a:r>
              <a:rPr lang="fr-FR" dirty="0"/>
              <a:t>Le préjudice qui en découle s’analyse en une perte de chance peu importe que les risques de complications soient communs et connus.</a:t>
            </a:r>
          </a:p>
          <a:p>
            <a:pPr lvl="1"/>
            <a:r>
              <a:rPr lang="fr-FR" dirty="0"/>
              <a:t>Il suffit que le client n’ait pas pu faire un choix éclaire entre les différentes techniques, </a:t>
            </a:r>
          </a:p>
          <a:p>
            <a:pPr lvl="1"/>
            <a:r>
              <a:rPr lang="fr-FR" dirty="0"/>
              <a:t>Que l’information relative à la difficulté à assurer le suivi et la recommandation d’une clinique spécialisée en cas de complications ne soit pas donnée.</a:t>
            </a:r>
          </a:p>
          <a:p>
            <a:pPr lvl="1"/>
            <a:endParaRPr lang="fr-FR" dirty="0"/>
          </a:p>
          <a:p>
            <a:pPr marL="457200" lvl="1" indent="0">
              <a:buNone/>
            </a:pPr>
            <a:r>
              <a:rPr lang="fr-FR" dirty="0"/>
              <a:t>La perte de chance de survie est estimée à 75 %, et la cour indemnise à cette hauteur outre un préjudice moral à hauteur de 2 000 €.</a:t>
            </a:r>
          </a:p>
        </p:txBody>
      </p:sp>
    </p:spTree>
    <p:extLst>
      <p:ext uri="{BB962C8B-B14F-4D97-AF65-F5344CB8AC3E}">
        <p14:creationId xmlns:p14="http://schemas.microsoft.com/office/powerpoint/2010/main" val="1027995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F1BD58-95B9-F736-FD67-4B1AF8374A46}"/>
              </a:ext>
            </a:extLst>
          </p:cNvPr>
          <p:cNvSpPr>
            <a:spLocks noGrp="1"/>
          </p:cNvSpPr>
          <p:nvPr>
            <p:ph type="title"/>
          </p:nvPr>
        </p:nvSpPr>
        <p:spPr/>
        <p:txBody>
          <a:bodyPr/>
          <a:lstStyle/>
          <a:p>
            <a:pPr algn="ctr"/>
            <a:r>
              <a:rPr lang="fr-FR" b="1" dirty="0"/>
              <a:t>Cas n° 2</a:t>
            </a:r>
          </a:p>
        </p:txBody>
      </p:sp>
      <p:sp>
        <p:nvSpPr>
          <p:cNvPr id="3" name="Espace réservé du contenu 2">
            <a:extLst>
              <a:ext uri="{FF2B5EF4-FFF2-40B4-BE49-F238E27FC236}">
                <a16:creationId xmlns:a16="http://schemas.microsoft.com/office/drawing/2014/main" id="{FA04EBF4-804B-55F5-AF67-32AB4EB828FC}"/>
              </a:ext>
            </a:extLst>
          </p:cNvPr>
          <p:cNvSpPr>
            <a:spLocks noGrp="1"/>
          </p:cNvSpPr>
          <p:nvPr>
            <p:ph idx="1"/>
          </p:nvPr>
        </p:nvSpPr>
        <p:spPr/>
        <p:txBody>
          <a:bodyPr>
            <a:normAutofit fontScale="92500" lnSpcReduction="10000"/>
          </a:bodyPr>
          <a:lstStyle/>
          <a:p>
            <a:r>
              <a:rPr lang="fr-FR" u="sng" dirty="0"/>
              <a:t>Les faits</a:t>
            </a:r>
          </a:p>
          <a:p>
            <a:pPr lvl="1"/>
            <a:r>
              <a:rPr lang="fr-FR" dirty="0"/>
              <a:t>Jument trait du nord en gestation</a:t>
            </a:r>
          </a:p>
          <a:p>
            <a:pPr lvl="1"/>
            <a:r>
              <a:rPr lang="fr-FR" dirty="0"/>
              <a:t>Propriétaire observe la perte des eaux et un travail sans succès (340 jours)</a:t>
            </a:r>
          </a:p>
          <a:p>
            <a:pPr lvl="1"/>
            <a:r>
              <a:rPr lang="fr-FR" dirty="0"/>
              <a:t>Appel de la clinique vétérinaire avec un secteur équin (1,5 ETP)</a:t>
            </a:r>
          </a:p>
          <a:p>
            <a:pPr lvl="1"/>
            <a:r>
              <a:rPr lang="fr-FR" dirty="0"/>
              <a:t>Intervention de nuit examen clinique et fouille par le vétérinaire</a:t>
            </a:r>
          </a:p>
          <a:p>
            <a:pPr lvl="1"/>
            <a:r>
              <a:rPr lang="fr-FR" dirty="0"/>
              <a:t>Le poulain n’est pas senti lors de la fouille et le vagin est fermé.</a:t>
            </a:r>
          </a:p>
          <a:p>
            <a:pPr lvl="1"/>
            <a:r>
              <a:rPr lang="fr-FR" dirty="0"/>
              <a:t>DIAGNOSTIC : perte du bouchon muqueux, le vétérinaire n’écoutant pas le client qui avait l’expérience de ce type de poulinage.</a:t>
            </a:r>
          </a:p>
          <a:p>
            <a:pPr lvl="1"/>
            <a:r>
              <a:rPr lang="fr-FR" dirty="0"/>
              <a:t>Aucun examen complémentaire n’est proposé malgré les demandes du client.</a:t>
            </a:r>
          </a:p>
          <a:p>
            <a:pPr lvl="1"/>
            <a:r>
              <a:rPr lang="fr-FR" dirty="0"/>
              <a:t>Ce n’est que 2 jours et demi plus tard et sur appel du client qu’une nouvelle intervention est faite par la même clinique et qu’il est proposé de référer mais trop tardivement.</a:t>
            </a:r>
          </a:p>
          <a:p>
            <a:pPr lvl="1"/>
            <a:r>
              <a:rPr lang="fr-FR" dirty="0"/>
              <a:t>Le poulain était décédé depuis plusieurs jours et la jument décède à la clinique</a:t>
            </a:r>
          </a:p>
          <a:p>
            <a:pPr lvl="1"/>
            <a:endParaRPr lang="fr-FR" dirty="0"/>
          </a:p>
        </p:txBody>
      </p:sp>
    </p:spTree>
    <p:extLst>
      <p:ext uri="{BB962C8B-B14F-4D97-AF65-F5344CB8AC3E}">
        <p14:creationId xmlns:p14="http://schemas.microsoft.com/office/powerpoint/2010/main" val="647103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C6D96BF-8969-D235-A447-ECC253DB303A}"/>
              </a:ext>
            </a:extLst>
          </p:cNvPr>
          <p:cNvSpPr>
            <a:spLocks noGrp="1"/>
          </p:cNvSpPr>
          <p:nvPr>
            <p:ph idx="1"/>
          </p:nvPr>
        </p:nvSpPr>
        <p:spPr>
          <a:xfrm>
            <a:off x="838200" y="487680"/>
            <a:ext cx="10515600" cy="5689283"/>
          </a:xfrm>
        </p:spPr>
        <p:txBody>
          <a:bodyPr>
            <a:normAutofit lnSpcReduction="10000"/>
          </a:bodyPr>
          <a:lstStyle/>
          <a:p>
            <a:r>
              <a:rPr lang="fr-FR" dirty="0"/>
              <a:t>Le rapport d’expertise</a:t>
            </a:r>
          </a:p>
          <a:p>
            <a:pPr lvl="1"/>
            <a:r>
              <a:rPr lang="fr-FR" sz="1400" dirty="0">
                <a:effectLst/>
                <a:latin typeface="Times New Roman" panose="02020603050405020304" pitchFamily="18" charset="0"/>
                <a:ea typeface="Times New Roman" panose="02020603050405020304" pitchFamily="18" charset="0"/>
              </a:rPr>
              <a:t>La décision de garder la jument sur le terrain a été prise de façon unilatérale, </a:t>
            </a:r>
            <a:r>
              <a:rPr lang="fr-FR" sz="1400" b="1" dirty="0">
                <a:effectLst/>
                <a:latin typeface="Times New Roman" panose="02020603050405020304" pitchFamily="18" charset="0"/>
                <a:ea typeface="Times New Roman" panose="02020603050405020304" pitchFamily="18" charset="0"/>
              </a:rPr>
              <a:t>sans consentement éclairé</a:t>
            </a:r>
            <a:r>
              <a:rPr lang="fr-FR" sz="1400" b="1" dirty="0">
                <a:latin typeface="Times New Roman" panose="02020603050405020304" pitchFamily="18" charset="0"/>
                <a:ea typeface="Times New Roman" panose="02020603050405020304" pitchFamily="18" charset="0"/>
              </a:rPr>
              <a:t> et sans suivi le lendemain</a:t>
            </a:r>
            <a:endParaRPr lang="fr-FR" sz="1400" dirty="0"/>
          </a:p>
          <a:p>
            <a:pPr indent="450215" algn="just">
              <a:lnSpc>
                <a:spcPct val="115000"/>
              </a:lnSpc>
            </a:pPr>
            <a:r>
              <a:rPr lang="fr-FR" sz="1400" dirty="0">
                <a:effectLst/>
                <a:latin typeface="Times New Roman" panose="02020603050405020304" pitchFamily="18" charset="0"/>
                <a:ea typeface="Times New Roman" panose="02020603050405020304" pitchFamily="18" charset="0"/>
              </a:rPr>
              <a:t>Les fautes imputables au Dr V n’ont pas entraîné la mort du poulain. </a:t>
            </a:r>
          </a:p>
          <a:p>
            <a:pPr indent="450215" algn="just">
              <a:lnSpc>
                <a:spcPct val="115000"/>
              </a:lnSpc>
            </a:pPr>
            <a:r>
              <a:rPr lang="fr-FR" sz="1400" dirty="0">
                <a:effectLst/>
                <a:latin typeface="Times New Roman" panose="02020603050405020304" pitchFamily="18" charset="0"/>
                <a:ea typeface="Times New Roman" panose="02020603050405020304" pitchFamily="18" charset="0"/>
              </a:rPr>
              <a:t>Le décès de la jument Q fait suite à une malposition fœtale non évaluée, et au non recours en temps utile à un établissement de soins Vétérinaire Equin Spécialisé. La jument n’a pas été suivie par négligence, défaut de soin et de moyens de la part du Dr V. Le recours à un établissement de soin spécialisé n’a pas été conseillé par le Dr V. </a:t>
            </a:r>
          </a:p>
          <a:p>
            <a:pPr indent="450215" algn="just">
              <a:lnSpc>
                <a:spcPct val="115000"/>
              </a:lnSpc>
            </a:pPr>
            <a:r>
              <a:rPr lang="fr-FR" sz="1400" dirty="0">
                <a:effectLst/>
                <a:latin typeface="Times New Roman" panose="02020603050405020304" pitchFamily="18" charset="0"/>
                <a:ea typeface="Times New Roman" panose="02020603050405020304" pitchFamily="18" charset="0"/>
              </a:rPr>
              <a:t>Seule une perte de chance est imputable. On peut l’estimer à 80% car la jument, à défaut d’être référée dès la nuit du 2 au 3 mai 2017, aurait du être revue et référée par un vétérinaire dans la journée du 3 mai 2017, avant que son état ne se dégrade et entraîne un faible pourcentage de survie malgré une prise en charge adéquate par le centre spécialisé. </a:t>
            </a:r>
          </a:p>
          <a:p>
            <a:pPr>
              <a:lnSpc>
                <a:spcPct val="115000"/>
              </a:lnSpc>
            </a:pPr>
            <a:r>
              <a:rPr lang="fr-FR" sz="1600" b="1" u="heavy" kern="0" cap="small" dirty="0">
                <a:effectLst/>
                <a:highlight>
                  <a:srgbClr val="C0C0C0"/>
                </a:highlight>
                <a:latin typeface="Times New Roman" panose="02020603050405020304" pitchFamily="18" charset="0"/>
              </a:rPr>
              <a:t>Des </a:t>
            </a:r>
            <a:r>
              <a:rPr lang="fr-FR" sz="1600" b="1" u="heavy" kern="0" cap="small" dirty="0" err="1">
                <a:effectLst/>
                <a:highlight>
                  <a:srgbClr val="C0C0C0"/>
                </a:highlight>
                <a:latin typeface="Times New Roman" panose="02020603050405020304" pitchFamily="18" charset="0"/>
              </a:rPr>
              <a:t>elements</a:t>
            </a:r>
            <a:r>
              <a:rPr lang="fr-FR" sz="1600" b="1" u="heavy" kern="0" cap="small" dirty="0">
                <a:effectLst/>
                <a:highlight>
                  <a:srgbClr val="C0C0C0"/>
                </a:highlight>
                <a:latin typeface="Times New Roman" panose="02020603050405020304" pitchFamily="18" charset="0"/>
              </a:rPr>
              <a:t> du </a:t>
            </a:r>
            <a:r>
              <a:rPr lang="fr-FR" sz="1600" b="1" u="heavy" kern="0" cap="small" dirty="0" err="1">
                <a:effectLst/>
                <a:highlight>
                  <a:srgbClr val="C0C0C0"/>
                </a:highlight>
                <a:latin typeface="Times New Roman" panose="02020603050405020304" pitchFamily="18" charset="0"/>
              </a:rPr>
              <a:t>prejudice</a:t>
            </a:r>
            <a:r>
              <a:rPr lang="fr-FR" sz="1600" b="1" u="heavy" kern="0" cap="small" dirty="0">
                <a:effectLst/>
                <a:highlight>
                  <a:srgbClr val="C0C0C0"/>
                </a:highlight>
                <a:latin typeface="Times New Roman" panose="02020603050405020304" pitchFamily="18" charset="0"/>
              </a:rPr>
              <a:t> subi</a:t>
            </a:r>
            <a:endParaRPr lang="fr-FR" sz="1400" dirty="0">
              <a:effectLst/>
              <a:latin typeface="Times New Roman" panose="02020603050405020304" pitchFamily="18" charset="0"/>
              <a:ea typeface="Times New Roman" panose="02020603050405020304" pitchFamily="18" charset="0"/>
            </a:endParaRPr>
          </a:p>
          <a:p>
            <a:pPr indent="450215" algn="just">
              <a:lnSpc>
                <a:spcPct val="115000"/>
              </a:lnSpc>
            </a:pPr>
            <a:r>
              <a:rPr lang="fr-FR" sz="1400" b="0" dirty="0">
                <a:effectLst/>
                <a:latin typeface="Times New Roman" panose="02020603050405020304" pitchFamily="18" charset="0"/>
                <a:ea typeface="Times New Roman" panose="02020603050405020304" pitchFamily="18" charset="0"/>
              </a:rPr>
              <a:t>Le préjudice subi peut se décomposer en:</a:t>
            </a:r>
            <a:endParaRPr lang="fr-FR" sz="1400" b="1"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Symbol" panose="05050102010706020507" pitchFamily="18" charset="2"/>
              <a:buChar char=""/>
              <a:tabLst>
                <a:tab pos="810260" algn="l"/>
                <a:tab pos="1315720" algn="l"/>
              </a:tabLst>
            </a:pPr>
            <a:r>
              <a:rPr lang="fr-FR" sz="1400" b="0" dirty="0">
                <a:effectLst/>
                <a:latin typeface="Times New Roman" panose="02020603050405020304" pitchFamily="18" charset="0"/>
                <a:ea typeface="Times New Roman" panose="02020603050405020304" pitchFamily="18" charset="0"/>
              </a:rPr>
              <a:t>un préjudice matériel direct du à la perte de la jument, valeur estimée à 4400€, soit 80% des 5500€ (pièce 12) établis par le </a:t>
            </a:r>
            <a:r>
              <a:rPr lang="fr-FR" sz="1400" b="0" dirty="0" err="1">
                <a:effectLst/>
                <a:latin typeface="Times New Roman" panose="02020603050405020304" pitchFamily="18" charset="0"/>
                <a:ea typeface="Times New Roman" panose="02020603050405020304" pitchFamily="18" charset="0"/>
              </a:rPr>
              <a:t>stud</a:t>
            </a:r>
            <a:r>
              <a:rPr lang="fr-FR" sz="1400" b="0" dirty="0">
                <a:effectLst/>
                <a:latin typeface="Times New Roman" panose="02020603050405020304" pitchFamily="18" charset="0"/>
                <a:ea typeface="Times New Roman" panose="02020603050405020304" pitchFamily="18" charset="0"/>
              </a:rPr>
              <a:t> book de race pour une poulinière Trait du Nord</a:t>
            </a:r>
            <a:endParaRPr lang="fr-FR" sz="1400" b="1"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Symbol" panose="05050102010706020507" pitchFamily="18" charset="2"/>
              <a:buChar char=""/>
              <a:tabLst>
                <a:tab pos="810260" algn="l"/>
                <a:tab pos="1315720" algn="l"/>
              </a:tabLst>
            </a:pPr>
            <a:r>
              <a:rPr lang="fr-FR" sz="1400" b="0" dirty="0">
                <a:effectLst/>
                <a:latin typeface="Times New Roman" panose="02020603050405020304" pitchFamily="18" charset="0"/>
                <a:ea typeface="Times New Roman" panose="02020603050405020304" pitchFamily="18" charset="0"/>
              </a:rPr>
              <a:t>un préjudice matériel indirect relatif aux frais vétérinaires exposés en pure perte de frais vétérinaire + </a:t>
            </a:r>
            <a:r>
              <a:rPr lang="fr-FR" sz="1400" b="0" dirty="0" err="1">
                <a:effectLst/>
                <a:latin typeface="Times New Roman" panose="02020603050405020304" pitchFamily="18" charset="0"/>
                <a:ea typeface="Times New Roman" panose="02020603050405020304" pitchFamily="18" charset="0"/>
              </a:rPr>
              <a:t>équarissage</a:t>
            </a:r>
            <a:r>
              <a:rPr lang="fr-FR" sz="1400" b="0" dirty="0">
                <a:effectLst/>
                <a:latin typeface="Times New Roman" panose="02020603050405020304" pitchFamily="18" charset="0"/>
                <a:ea typeface="Times New Roman" panose="02020603050405020304" pitchFamily="18" charset="0"/>
              </a:rPr>
              <a:t>, évalué à : 2933.08 + 470 = 3403.08€</a:t>
            </a:r>
            <a:endParaRPr lang="fr-FR" sz="1400" b="1"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Symbol" panose="05050102010706020507" pitchFamily="18" charset="2"/>
              <a:buChar char=""/>
              <a:tabLst>
                <a:tab pos="810260" algn="l"/>
                <a:tab pos="1315720" algn="l"/>
              </a:tabLst>
            </a:pPr>
            <a:r>
              <a:rPr lang="fr-FR" sz="1400" b="0" dirty="0">
                <a:effectLst/>
                <a:latin typeface="Times New Roman" panose="02020603050405020304" pitchFamily="18" charset="0"/>
                <a:ea typeface="Times New Roman" panose="02020603050405020304" pitchFamily="18" charset="0"/>
              </a:rPr>
              <a:t>un préjudice immatériel sans objet (propriétaires non professionnels),</a:t>
            </a:r>
            <a:endParaRPr lang="fr-FR" sz="1400" b="1"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Symbol" panose="05050102010706020507" pitchFamily="18" charset="2"/>
              <a:buChar char=""/>
              <a:tabLst>
                <a:tab pos="810260" algn="l"/>
                <a:tab pos="1315720" algn="l"/>
              </a:tabLst>
            </a:pPr>
            <a:r>
              <a:rPr lang="fr-FR" sz="1400" b="0" dirty="0">
                <a:effectLst/>
                <a:latin typeface="Times New Roman" panose="02020603050405020304" pitchFamily="18" charset="0"/>
                <a:ea typeface="Times New Roman" panose="02020603050405020304" pitchFamily="18" charset="0"/>
              </a:rPr>
              <a:t>un préjudice moral : </a:t>
            </a:r>
            <a:r>
              <a:rPr lang="fr-FR" sz="1400" b="1" dirty="0">
                <a:effectLst/>
                <a:latin typeface="Times New Roman" panose="02020603050405020304" pitchFamily="18" charset="0"/>
                <a:ea typeface="Times New Roman" panose="02020603050405020304" pitchFamily="18" charset="0"/>
              </a:rPr>
              <a:t>S'agissant d'un préjudice moral, nous laisserons le soin au Tribunal de l'apprécier.</a:t>
            </a:r>
          </a:p>
          <a:p>
            <a:pPr marL="457200" lvl="1" indent="0" algn="just">
              <a:lnSpc>
                <a:spcPct val="115000"/>
              </a:lnSpc>
              <a:buNone/>
              <a:tabLst>
                <a:tab pos="810260" algn="l"/>
                <a:tab pos="1315720" algn="l"/>
              </a:tabLst>
            </a:pPr>
            <a:r>
              <a:rPr lang="fr-FR" sz="2000" b="1" dirty="0">
                <a:latin typeface="Times New Roman" panose="02020603050405020304" pitchFamily="18" charset="0"/>
                <a:ea typeface="Times New Roman" panose="02020603050405020304" pitchFamily="18" charset="0"/>
              </a:rPr>
              <a:t>Une transaction avec la compagnie d’assurance clos le dossier</a:t>
            </a:r>
            <a:endParaRPr lang="fr-FR" sz="1400" b="1" dirty="0">
              <a:latin typeface="Times New Roman" panose="02020603050405020304" pitchFamily="18" charset="0"/>
              <a:ea typeface="Times New Roman" panose="02020603050405020304" pitchFamily="18" charset="0"/>
            </a:endParaRPr>
          </a:p>
          <a:p>
            <a:pPr marL="457200" lvl="1" indent="0" algn="just">
              <a:lnSpc>
                <a:spcPct val="115000"/>
              </a:lnSpc>
              <a:buNone/>
              <a:tabLst>
                <a:tab pos="810260" algn="l"/>
                <a:tab pos="1315720" algn="l"/>
              </a:tabLst>
            </a:pPr>
            <a:endParaRPr lang="fr-FR" sz="1400" b="1" dirty="0">
              <a:effectLst/>
              <a:latin typeface="Times New Roman" panose="02020603050405020304" pitchFamily="18" charset="0"/>
              <a:ea typeface="Times New Roman" panose="02020603050405020304" pitchFamily="18" charset="0"/>
            </a:endParaRPr>
          </a:p>
          <a:p>
            <a:pPr lvl="1"/>
            <a:endParaRPr lang="fr-FR" dirty="0"/>
          </a:p>
        </p:txBody>
      </p:sp>
    </p:spTree>
    <p:extLst>
      <p:ext uri="{BB962C8B-B14F-4D97-AF65-F5344CB8AC3E}">
        <p14:creationId xmlns:p14="http://schemas.microsoft.com/office/powerpoint/2010/main" val="21871755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TotalTime>
  <Words>1373</Words>
  <Application>Microsoft Office PowerPoint</Application>
  <PresentationFormat>Grand écran</PresentationFormat>
  <Paragraphs>81</Paragraphs>
  <Slides>10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10</vt:i4>
      </vt:variant>
    </vt:vector>
  </HeadingPairs>
  <TitlesOfParts>
    <vt:vector size="19" baseType="lpstr">
      <vt:lpstr>Arial</vt:lpstr>
      <vt:lpstr>Calibri</vt:lpstr>
      <vt:lpstr>Calibri Light</vt:lpstr>
      <vt:lpstr>sourcesanspro</vt:lpstr>
      <vt:lpstr>Symbol</vt:lpstr>
      <vt:lpstr>Times New Roman</vt:lpstr>
      <vt:lpstr>TimesNewRoman</vt:lpstr>
      <vt:lpstr>Wingdings</vt:lpstr>
      <vt:lpstr>Thème Office</vt:lpstr>
      <vt:lpstr>Le devoir d’information</vt:lpstr>
      <vt:lpstr>Propos Liminaires </vt:lpstr>
      <vt:lpstr>Le fondement juridique</vt:lpstr>
      <vt:lpstr>Cas n° 1</vt:lpstr>
      <vt:lpstr>Présentation PowerPoint</vt:lpstr>
      <vt:lpstr>Présentation PowerPoint</vt:lpstr>
      <vt:lpstr>Présentation PowerPoint</vt:lpstr>
      <vt:lpstr>Cas n° 2</vt:lpstr>
      <vt:lpstr>Présentation PowerPoint</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devoir d’information</dc:title>
  <dc:creator>Nicolas MASSON</dc:creator>
  <cp:lastModifiedBy>Nicolas MASSON</cp:lastModifiedBy>
  <cp:revision>1</cp:revision>
  <cp:lastPrinted>2023-11-08T08:28:25Z</cp:lastPrinted>
  <dcterms:created xsi:type="dcterms:W3CDTF">2023-11-07T09:30:59Z</dcterms:created>
  <dcterms:modified xsi:type="dcterms:W3CDTF">2023-11-09T08:52:14Z</dcterms:modified>
</cp:coreProperties>
</file>